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7" r:id="rId5"/>
    <p:sldId id="268" r:id="rId6"/>
    <p:sldId id="282" r:id="rId7"/>
    <p:sldId id="279" r:id="rId8"/>
    <p:sldId id="280" r:id="rId9"/>
    <p:sldId id="281" r:id="rId10"/>
    <p:sldId id="275" r:id="rId11"/>
    <p:sldId id="283" r:id="rId12"/>
    <p:sldId id="285" r:id="rId13"/>
    <p:sldId id="284" r:id="rId14"/>
    <p:sldId id="287" r:id="rId15"/>
    <p:sldId id="288" r:id="rId16"/>
    <p:sldId id="290" r:id="rId17"/>
    <p:sldId id="291" r:id="rId18"/>
    <p:sldId id="277" r:id="rId19"/>
    <p:sldId id="278" r:id="rId20"/>
    <p:sldId id="292" r:id="rId21"/>
    <p:sldId id="289" r:id="rId22"/>
  </p:sldIdLst>
  <p:sldSz cx="12188825" cy="6858000"/>
  <p:notesSz cx="6858000" cy="9144000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58F8FA7-31BF-4A5F-BAEF-3DBBB426BE51}">
          <p14:sldIdLst>
            <p14:sldId id="257"/>
            <p14:sldId id="268"/>
          </p14:sldIdLst>
        </p14:section>
        <p14:section name="Aufgabenstellung/Projektbeschreibung" id="{5D3FC349-51F2-45A8-A094-4F04192399C2}">
          <p14:sldIdLst>
            <p14:sldId id="282"/>
          </p14:sldIdLst>
        </p14:section>
        <p14:section name="Projektressourcen" id="{DE091DE0-DCD3-4E49-B046-BF11325D848C}">
          <p14:sldIdLst>
            <p14:sldId id="279"/>
            <p14:sldId id="280"/>
            <p14:sldId id="281"/>
          </p14:sldIdLst>
        </p14:section>
        <p14:section name="Backlogverwaltung" id="{993B4ADA-0A5A-456E-A71D-D28BBF7B5834}">
          <p14:sldIdLst>
            <p14:sldId id="275"/>
          </p14:sldIdLst>
        </p14:section>
        <p14:section name="Anzeige über PHP" id="{C6D21A03-0333-4042-87A3-C96F31FE4C99}">
          <p14:sldIdLst>
            <p14:sldId id="283"/>
            <p14:sldId id="285"/>
            <p14:sldId id="284"/>
          </p14:sldIdLst>
        </p14:section>
        <p14:section name="Anzeigeskript" id="{2E3DF0AE-5835-4CB6-BD2F-F2606C886B50}">
          <p14:sldIdLst>
            <p14:sldId id="287"/>
            <p14:sldId id="288"/>
            <p14:sldId id="290"/>
            <p14:sldId id="291"/>
          </p14:sldIdLst>
        </p14:section>
        <p14:section name="Aublick" id="{26E6314E-F0C4-4335-BB59-CBE28540AB58}">
          <p14:sldIdLst>
            <p14:sldId id="277"/>
            <p14:sldId id="278"/>
          </p14:sldIdLst>
        </p14:section>
        <p14:section name="Anhang" id="{993C6BA5-1981-4BFA-8F77-BBF1E136E01C}">
          <p14:sldIdLst>
            <p14:sldId id="292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709" autoAdjust="0"/>
  </p:normalViewPr>
  <p:slideViewPr>
    <p:cSldViewPr>
      <p:cViewPr>
        <p:scale>
          <a:sx n="100" d="100"/>
          <a:sy n="100" d="100"/>
        </p:scale>
        <p:origin x="438" y="24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A8C5A89-D750-4C9C-AD82-BD87E1631370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29E0972-DB1D-4D71-93B8-56ECB99C47FF}" type="datetime1">
              <a:rPr lang="de-DE" smtClean="0"/>
              <a:pPr/>
              <a:t>04.07.2018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58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Iteriert über jeden einzelnen Pixel des Bildes</a:t>
            </a:r>
          </a:p>
          <a:p>
            <a:r>
              <a:rPr lang="de-DE" dirty="0"/>
              <a:t>Abhängig der $</a:t>
            </a:r>
            <a:r>
              <a:rPr lang="de-DE" dirty="0" err="1"/>
              <a:t>hasRed</a:t>
            </a:r>
            <a:r>
              <a:rPr lang="de-DE" dirty="0"/>
              <a:t> Variable</a:t>
            </a:r>
          </a:p>
          <a:p>
            <a:r>
              <a:rPr lang="de-DE" dirty="0"/>
              <a:t>Ein Pixel entweder 1 oder 2 Bit lang</a:t>
            </a:r>
          </a:p>
          <a:p>
            <a:r>
              <a:rPr lang="de-DE" dirty="0"/>
              <a:t>Speichergrenzen des Controllers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09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$</a:t>
            </a:r>
            <a:r>
              <a:rPr lang="de-DE" dirty="0" err="1"/>
              <a:t>schriftGroesse</a:t>
            </a:r>
            <a:r>
              <a:rPr lang="de-DE" dirty="0"/>
              <a:t> selbsterklärend</a:t>
            </a:r>
          </a:p>
          <a:p>
            <a:r>
              <a:rPr lang="de-DE" dirty="0"/>
              <a:t>$</a:t>
            </a:r>
            <a:r>
              <a:rPr lang="de-DE" dirty="0" err="1"/>
              <a:t>cursorY</a:t>
            </a:r>
            <a:r>
              <a:rPr lang="de-DE" dirty="0"/>
              <a:t> Y-Koordinate zur Laufzeit</a:t>
            </a:r>
          </a:p>
          <a:p>
            <a:r>
              <a:rPr lang="de-DE" dirty="0"/>
              <a:t>$</a:t>
            </a:r>
            <a:r>
              <a:rPr lang="de-DE" dirty="0" err="1"/>
              <a:t>red</a:t>
            </a:r>
            <a:r>
              <a:rPr lang="de-DE" dirty="0"/>
              <a:t> entweder rot, gelb oder schwarz</a:t>
            </a:r>
          </a:p>
          <a:p>
            <a:r>
              <a:rPr lang="de-DE" dirty="0"/>
              <a:t>Zwei </a:t>
            </a:r>
            <a:r>
              <a:rPr lang="de-DE" dirty="0" err="1"/>
              <a:t>csv</a:t>
            </a:r>
            <a:r>
              <a:rPr lang="de-DE" dirty="0"/>
              <a:t> Dateien die Arrays füllen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Konstanten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Status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5014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Oberer Abschnitt</a:t>
            </a:r>
          </a:p>
          <a:p>
            <a:r>
              <a:rPr lang="de-DE" dirty="0"/>
              <a:t>---------------------</a:t>
            </a:r>
          </a:p>
          <a:p>
            <a:r>
              <a:rPr lang="de-DE" dirty="0"/>
              <a:t>Nummer, Name Strich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57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Mittlerer Abschnitt</a:t>
            </a:r>
          </a:p>
          <a:p>
            <a:r>
              <a:rPr lang="de-DE" dirty="0"/>
              <a:t>---------------------</a:t>
            </a:r>
          </a:p>
          <a:p>
            <a:r>
              <a:rPr lang="de-DE" dirty="0"/>
              <a:t>Iteration über alle </a:t>
            </a:r>
            <a:r>
              <a:rPr lang="de-DE" dirty="0" err="1"/>
              <a:t>Nachichten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Aufbrechen in Wörterarray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Nach jedem Wort </a:t>
            </a:r>
            <a:r>
              <a:rPr lang="de-DE" dirty="0" err="1">
                <a:sym typeface="Wingdings" panose="05000000000000000000" pitchFamily="2" charset="2"/>
              </a:rPr>
              <a:t>Stringlänge</a:t>
            </a:r>
            <a:r>
              <a:rPr lang="de-DE" dirty="0">
                <a:sym typeface="Wingdings" panose="05000000000000000000" pitchFamily="2" charset="2"/>
              </a:rPr>
              <a:t> Überprüfen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Unterschied zwischen Text und Zeile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Überprüfen auf Höhe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Ausgabe einer </a:t>
            </a:r>
            <a:r>
              <a:rPr lang="de-DE" dirty="0" err="1">
                <a:sym typeface="Wingdings" panose="05000000000000000000" pitchFamily="2" charset="2"/>
              </a:rPr>
              <a:t>Nachicht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14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Unterer Abschnitt</a:t>
            </a:r>
          </a:p>
          <a:p>
            <a:r>
              <a:rPr lang="de-DE" dirty="0"/>
              <a:t>---------------------</a:t>
            </a:r>
          </a:p>
          <a:p>
            <a:r>
              <a:rPr lang="de-DE" dirty="0"/>
              <a:t>Prof-Infos, Anwesenheitsstatus und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6250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 Erweiterbarkeit gedacht</a:t>
            </a:r>
          </a:p>
          <a:p>
            <a:r>
              <a:rPr lang="de-DE" dirty="0"/>
              <a:t>CSV-Dateien zum externen einlesen von Variablen</a:t>
            </a:r>
          </a:p>
          <a:p>
            <a:r>
              <a:rPr lang="de-DE" dirty="0"/>
              <a:t>In diesem Fall: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Korte.csv füllt konstanten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Korte_status.csv füllt Status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278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selbe Skript, aber andere </a:t>
            </a:r>
            <a:r>
              <a:rPr lang="de-DE" dirty="0" err="1"/>
              <a:t>csv</a:t>
            </a:r>
            <a:endParaRPr lang="de-DE" dirty="0"/>
          </a:p>
          <a:p>
            <a:r>
              <a:rPr lang="de-DE" dirty="0"/>
              <a:t>Anderes Bild</a:t>
            </a:r>
          </a:p>
          <a:p>
            <a:r>
              <a:rPr lang="de-DE" dirty="0"/>
              <a:t>Namenskonventionen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12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13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Voraussetzungen von Korte:</a:t>
            </a:r>
          </a:p>
          <a:p>
            <a:r>
              <a:rPr lang="de-DE" dirty="0"/>
              <a:t>Programm der c‘t zum Laufen bringen und erweitern</a:t>
            </a:r>
          </a:p>
          <a:p>
            <a:r>
              <a:rPr lang="de-DE" dirty="0"/>
              <a:t>Ausgabe von Ankündigungstexten änderbar über WLAN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420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37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von der c‘t benutzt</a:t>
            </a:r>
          </a:p>
          <a:p>
            <a:r>
              <a:rPr lang="de-DE" dirty="0"/>
              <a:t>Erfüllt alle unsere Anforderungen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896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68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Übersichtliche Darstellung was noch zu tun ist</a:t>
            </a:r>
          </a:p>
          <a:p>
            <a:r>
              <a:rPr lang="de-DE" dirty="0"/>
              <a:t>Übersichtlich genug für 2 Personen</a:t>
            </a:r>
          </a:p>
          <a:p>
            <a:r>
              <a:rPr lang="de-DE" dirty="0"/>
              <a:t>--------------------------------------------------------</a:t>
            </a:r>
          </a:p>
          <a:p>
            <a:r>
              <a:rPr lang="de-DE" dirty="0"/>
              <a:t>Status abhängig der Eintragungen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70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Index Skript als äußeres Skript</a:t>
            </a:r>
          </a:p>
          <a:p>
            <a:r>
              <a:rPr lang="de-DE" dirty="0"/>
              <a:t>Überprüfung auf GD-Library</a:t>
            </a:r>
          </a:p>
          <a:p>
            <a:r>
              <a:rPr lang="de-DE" dirty="0"/>
              <a:t>Variablendefinition: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/>
              <a:t>$</a:t>
            </a:r>
            <a:r>
              <a:rPr lang="de-DE" dirty="0" err="1"/>
              <a:t>displayType</a:t>
            </a:r>
            <a:r>
              <a:rPr lang="de-DE" dirty="0"/>
              <a:t> aus DISPLAYS </a:t>
            </a:r>
            <a:r>
              <a:rPr lang="de-DE" dirty="0" err="1"/>
              <a:t>array</a:t>
            </a:r>
            <a:r>
              <a:rPr lang="de-DE" dirty="0"/>
              <a:t> | $</a:t>
            </a:r>
            <a:r>
              <a:rPr lang="de-DE" dirty="0" err="1"/>
              <a:t>hasRed</a:t>
            </a:r>
            <a:r>
              <a:rPr lang="de-DE" dirty="0"/>
              <a:t> in </a:t>
            </a:r>
            <a:r>
              <a:rPr lang="de-DE" dirty="0" err="1"/>
              <a:t>abhängigkeit</a:t>
            </a:r>
            <a:endParaRPr lang="de-DE" dirty="0"/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$</a:t>
            </a:r>
            <a:r>
              <a:rPr lang="de-DE" dirty="0" err="1"/>
              <a:t>scale</a:t>
            </a:r>
            <a:r>
              <a:rPr lang="de-DE" dirty="0"/>
              <a:t>. Unnötig für unsere Zwecke</a:t>
            </a:r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$</a:t>
            </a:r>
            <a:r>
              <a:rPr lang="de-DE" dirty="0" err="1"/>
              <a:t>professor</a:t>
            </a:r>
            <a:r>
              <a:rPr lang="de-DE" dirty="0"/>
              <a:t> relevant im Anzeigeskript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116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$im als Bildressource</a:t>
            </a:r>
          </a:p>
          <a:p>
            <a:r>
              <a:rPr lang="de-DE" dirty="0" err="1"/>
              <a:t>Bildschirmabmaße</a:t>
            </a:r>
            <a:r>
              <a:rPr lang="de-DE" dirty="0"/>
              <a:t> und weiß gefüllt</a:t>
            </a:r>
          </a:p>
          <a:p>
            <a:r>
              <a:rPr lang="de-DE" dirty="0"/>
              <a:t>$</a:t>
            </a:r>
            <a:r>
              <a:rPr lang="de-DE" dirty="0" err="1"/>
              <a:t>selectedcontent</a:t>
            </a:r>
            <a:r>
              <a:rPr lang="de-DE" dirty="0"/>
              <a:t> Parameter zur Auswahl des Anzeigeskriptes</a:t>
            </a:r>
          </a:p>
          <a:p>
            <a:r>
              <a:rPr lang="de-DE" dirty="0" err="1"/>
              <a:t>Include</a:t>
            </a:r>
            <a:r>
              <a:rPr lang="de-DE" dirty="0"/>
              <a:t> bindet Anzeigeskript ein</a:t>
            </a:r>
          </a:p>
          <a:p>
            <a:r>
              <a:rPr lang="de-DE" dirty="0"/>
              <a:t>Anzeige abhängig des </a:t>
            </a:r>
            <a:r>
              <a:rPr lang="de-DE" dirty="0" err="1"/>
              <a:t>Debug</a:t>
            </a:r>
            <a:r>
              <a:rPr lang="de-DE" dirty="0"/>
              <a:t> Parameters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RawImage</a:t>
            </a:r>
            <a:r>
              <a:rPr lang="de-DE" dirty="0">
                <a:sym typeface="Wingdings" panose="05000000000000000000" pitchFamily="2" charset="2"/>
              </a:rPr>
              <a:t> für Controllerverarbeitung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41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0625DD-DBCE-4BBA-AE9E-8B55E01CE5E5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53E467-2B7B-42D8-8E24-B76BC6563C65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529A66-D596-461A-A8D8-71B5E1495B3F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C95F35-4007-4C27-8921-E289F511D0F2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dirty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E81956-2EE1-4A84-BC59-7EE1F2E8C14A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C6249C0-6BBA-4FDC-A865-EEF0B293DF92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C17546-58F6-4477-BCFA-8692ADE925B1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E291AF-76B6-4695-A4AD-E0BBFBEBC6CA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2FFBC5-B5A0-4784-B5FE-C0BE3BD72ED8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C66764-5FCA-4C61-AD69-637A3E8E1083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959A8D-CFEA-4AC5-BAE7-85C89C84936A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72F68-6B59-4298-822D-ED7D960BAAAE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hare.com/wiki/7.5inch_e-Paper_HAT" TargetMode="External"/><Relationship Id="rId2" Type="http://schemas.openxmlformats.org/officeDocument/2006/relationships/hyperlink" Target="https://www.sparkfun.com/products/1390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Projektarbeit Sommersemester 2018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Drahtloses Türschild mit E-Paper Display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Präsentation von Niclas Muss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Index.php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3049588" cy="3200400"/>
          </a:xfrm>
        </p:spPr>
        <p:txBody>
          <a:bodyPr>
            <a:normAutofit/>
          </a:bodyPr>
          <a:lstStyle/>
          <a:p>
            <a:r>
              <a:rPr lang="de-DE" dirty="0" err="1"/>
              <a:t>rawImage</a:t>
            </a:r>
            <a:r>
              <a:rPr lang="de-DE" dirty="0"/>
              <a:t> Funktion: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Übergabe des Bildes an den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Umwandlung jedes einzelnen Pixels in „Bitstring“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Unterschiedlich für zwei oder dreifarbige Displays.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79DAA26-B51D-4648-B5D0-7BF57F7E1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96242"/>
              </p:ext>
            </p:extLst>
          </p:nvPr>
        </p:nvGraphicFramePr>
        <p:xfrm>
          <a:off x="987424" y="4114800"/>
          <a:ext cx="2820988" cy="1005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16602">
                  <a:extLst>
                    <a:ext uri="{9D8B030D-6E8A-4147-A177-3AD203B41FA5}">
                      <a16:colId xmlns:a16="http://schemas.microsoft.com/office/drawing/2014/main" val="3585727344"/>
                    </a:ext>
                  </a:extLst>
                </a:gridCol>
                <a:gridCol w="742365">
                  <a:extLst>
                    <a:ext uri="{9D8B030D-6E8A-4147-A177-3AD203B41FA5}">
                      <a16:colId xmlns:a16="http://schemas.microsoft.com/office/drawing/2014/main" val="3466757679"/>
                    </a:ext>
                  </a:extLst>
                </a:gridCol>
                <a:gridCol w="668129">
                  <a:extLst>
                    <a:ext uri="{9D8B030D-6E8A-4147-A177-3AD203B41FA5}">
                      <a16:colId xmlns:a16="http://schemas.microsoft.com/office/drawing/2014/main" val="2357703399"/>
                    </a:ext>
                  </a:extLst>
                </a:gridCol>
                <a:gridCol w="593892">
                  <a:extLst>
                    <a:ext uri="{9D8B030D-6E8A-4147-A177-3AD203B41FA5}">
                      <a16:colId xmlns:a16="http://schemas.microsoft.com/office/drawing/2014/main" val="2233824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Red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68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BW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26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BWR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580918"/>
                  </a:ext>
                </a:extLst>
              </a:tr>
            </a:tbl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E44B7E-976E-4FE8-AC7D-09E6B58F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EC9F2-D90F-444A-95D4-8D57B713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10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3E32D4-0DA4-456F-A3EE-FCB9C2D2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85677"/>
            <a:ext cx="6324600" cy="62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Anzeigeskript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3430588" cy="3657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schriftGroesse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cursorY</a:t>
            </a:r>
            <a:r>
              <a:rPr lang="de-DE" dirty="0"/>
              <a:t>:  Y-Koordinate während der Laufzeit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Einlesen der CSV-Dateien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de-DE" dirty="0"/>
              <a:t>$konstanten Array besteht aus konstanten Werten, wie Name und E-Mail des Professors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status</a:t>
            </a:r>
            <a:r>
              <a:rPr lang="de-DE" dirty="0"/>
              <a:t> Array besteht aus dynamischen Werten, wie dem Anwesenheitsstatus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red</a:t>
            </a:r>
            <a:r>
              <a:rPr lang="de-DE" dirty="0"/>
              <a:t> ist je nach Einstellungen rot, gelb oder schwarz 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5560F4D5-41F4-41C0-A3AA-2658FF6EE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58431"/>
              </p:ext>
            </p:extLst>
          </p:nvPr>
        </p:nvGraphicFramePr>
        <p:xfrm>
          <a:off x="987424" y="4761604"/>
          <a:ext cx="3430588" cy="111252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845077">
                  <a:extLst>
                    <a:ext uri="{9D8B030D-6E8A-4147-A177-3AD203B41FA5}">
                      <a16:colId xmlns:a16="http://schemas.microsoft.com/office/drawing/2014/main" val="2882088226"/>
                    </a:ext>
                  </a:extLst>
                </a:gridCol>
                <a:gridCol w="595187">
                  <a:extLst>
                    <a:ext uri="{9D8B030D-6E8A-4147-A177-3AD203B41FA5}">
                      <a16:colId xmlns:a16="http://schemas.microsoft.com/office/drawing/2014/main" val="2812103227"/>
                    </a:ext>
                  </a:extLst>
                </a:gridCol>
                <a:gridCol w="990324">
                  <a:extLst>
                    <a:ext uri="{9D8B030D-6E8A-4147-A177-3AD203B41FA5}">
                      <a16:colId xmlns:a16="http://schemas.microsoft.com/office/drawing/2014/main" val="3566121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dirty="0"/>
                        <a:t>$</a:t>
                      </a:r>
                      <a:r>
                        <a:rPr lang="de-DE" sz="1800" dirty="0" err="1"/>
                        <a:t>debug</a:t>
                      </a:r>
                      <a:r>
                        <a:rPr lang="de-DE" sz="1800" dirty="0"/>
                        <a:t>\$</a:t>
                      </a:r>
                      <a:r>
                        <a:rPr lang="de-DE" sz="1800" dirty="0" err="1"/>
                        <a:t>hasRed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true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false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82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true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gelb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schwarz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22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err="1"/>
                        <a:t>false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schwarz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6204"/>
                  </a:ext>
                </a:extLst>
              </a:tr>
            </a:tbl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F5A764-B64B-4865-B5F2-B01A3D1DB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A2B52F-1E85-4114-A36E-8881537A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6E32EE-6FD6-47CD-ADFF-2C4E91AD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5" y="270419"/>
            <a:ext cx="7659688" cy="61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4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Anzeigeskript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3430588" cy="3657600"/>
          </a:xfrm>
        </p:spPr>
        <p:txBody>
          <a:bodyPr>
            <a:normAutofit/>
          </a:bodyPr>
          <a:lstStyle/>
          <a:p>
            <a:r>
              <a:rPr lang="de-DE" dirty="0"/>
              <a:t>Oberer Abschnitt: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Anzeige der Raumnummer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Anzeige Des Raumnamens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Gelber Strich zur Abtrennung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68D5B8-7A16-4721-A727-DFAEB7B0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3924846"/>
            <a:ext cx="3427538" cy="205652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D60E08-7D5D-4CA3-A9B3-F9479AAA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6E7630-5CEC-407F-B197-FF1C9E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75929D-FE99-4F9F-8F48-5BF39DBD2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962" y="2501485"/>
            <a:ext cx="7699250" cy="18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Anzeigeskript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3430588" cy="3657600"/>
          </a:xfrm>
        </p:spPr>
        <p:txBody>
          <a:bodyPr>
            <a:normAutofit/>
          </a:bodyPr>
          <a:lstStyle/>
          <a:p>
            <a:r>
              <a:rPr lang="de-DE" dirty="0"/>
              <a:t>Mittlerer Abschnitt: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Infomonitornachrichten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Neuste Nachricht oben.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Nur Anzeige von Nachrichten, die komplett auf den Bildschirm passen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5F3903-AD6A-41A9-B850-97E5E033B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C2349-5F73-45CC-B764-DC426DA7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D728C0C-49A7-47CB-9504-AAF27F3E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3924846"/>
            <a:ext cx="3427538" cy="20565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BF8A1D-E56F-4E02-9437-CB8D317EB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5" y="4526212"/>
            <a:ext cx="3429000" cy="9001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5F3EA7-6D16-4EA2-921B-3BDE4F47C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962" y="1012398"/>
            <a:ext cx="7699250" cy="483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7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5655E-6 0 L -0.17804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04 0 L 4.41521E-6 0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Anzeigeskript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3430588" cy="3657600"/>
          </a:xfrm>
        </p:spPr>
        <p:txBody>
          <a:bodyPr>
            <a:normAutofit/>
          </a:bodyPr>
          <a:lstStyle/>
          <a:p>
            <a:r>
              <a:rPr lang="de-DE" dirty="0"/>
              <a:t>Unterer Abschnitt: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Informationen über den Professor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Aktueller Anwesenheitsstatus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Anzeige des Bildes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B462E8-DEEB-40CE-907F-726E9C24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C2BE9A-52DB-4C75-823B-481EB70F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25DDE-C791-4E7B-B9F8-8312F24A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3924846"/>
            <a:ext cx="3427538" cy="20565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2273578-70F1-4B9C-AA4D-0EF3A815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5" y="4526212"/>
            <a:ext cx="3429000" cy="9001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482B4BC-4BAC-4824-9BB4-F382DF90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" y="5419630"/>
            <a:ext cx="3427538" cy="5569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50935D-D7B1-4E35-AFD6-3541296CF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961" y="1067622"/>
            <a:ext cx="7740679" cy="46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581E-6 1.11111E-6 L -0.17973 0.0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7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73 0.00486 L -4.30581E-6 1.1111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7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69890D1-D52E-4014-B2D4-BA1BF71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10" name="Inhaltsplatzhalter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07722E6B-9F9C-4044-9D7A-903D68FD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82" y="1691233"/>
            <a:ext cx="6095238" cy="3657143"/>
          </a:xfr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081B667-141F-4303-B41F-09EE6AEF7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98029"/>
              </p:ext>
            </p:extLst>
          </p:nvPr>
        </p:nvGraphicFramePr>
        <p:xfrm>
          <a:off x="1218882" y="3632587"/>
          <a:ext cx="3276600" cy="85725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936171">
                  <a:extLst>
                    <a:ext uri="{9D8B030D-6E8A-4147-A177-3AD203B41FA5}">
                      <a16:colId xmlns:a16="http://schemas.microsoft.com/office/drawing/2014/main" val="2340362280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394727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Raum: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1.365</a:t>
                      </a:r>
                      <a:endParaRPr lang="de-DE" sz="11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396560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 err="1">
                          <a:effectLst/>
                        </a:rPr>
                        <a:t>Raumname</a:t>
                      </a:r>
                      <a:r>
                        <a:rPr lang="de-DE" sz="1100" u="none" cap="all" dirty="0">
                          <a:effectLst/>
                        </a:rPr>
                        <a:t>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Labor für Informationstechnik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7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Name: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Prof. Dr.-Ing. Thomas Korte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98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E-Mail: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thomas.korte@hs-owl.de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0718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Telefon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(05261)702-5839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7462177"/>
                  </a:ext>
                </a:extLst>
              </a:tr>
            </a:tbl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4D53DBB8-B55D-4874-BF87-59723BC19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" y="3423037"/>
            <a:ext cx="771525" cy="209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CEE856-4F8B-4FB6-A4B2-95869B33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82" y="5276767"/>
            <a:ext cx="1095375" cy="219075"/>
          </a:xfrm>
          <a:prstGeom prst="rect">
            <a:avLst/>
          </a:prstGeom>
        </p:spPr>
      </p:pic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37D77445-17B3-460E-B6C3-CA52B11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28388"/>
              </p:ext>
            </p:extLst>
          </p:nvPr>
        </p:nvGraphicFramePr>
        <p:xfrm>
          <a:off x="1218882" y="5497830"/>
          <a:ext cx="10354938" cy="76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51646">
                  <a:extLst>
                    <a:ext uri="{9D8B030D-6E8A-4147-A177-3AD203B41FA5}">
                      <a16:colId xmlns:a16="http://schemas.microsoft.com/office/drawing/2014/main" val="754173908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404786979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94983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anwesend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10.05.2018 - 15:12 Uhr: Ab nächstem Montag bin ich für 2 Wochen im Urlaub! Ich bin ab dem 28.05.2018 wieder anzutreffen. Bei dringenden Anliegen melden sie sich bitte im Büro des FB5.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21.05.2018 - 11:37 Uhr: Die Klausureinsicht im Fach "Software-Design" findet am 12.06. um 12:30 Uhr statt! Sie geht bis 13:30.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09053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A461E9-A9D5-46A8-AC1E-F05EF43C571B}"/>
              </a:ext>
            </a:extLst>
          </p:cNvPr>
          <p:cNvCxnSpPr>
            <a:cxnSpLocks/>
          </p:cNvCxnSpPr>
          <p:nvPr/>
        </p:nvCxnSpPr>
        <p:spPr>
          <a:xfrm flipV="1">
            <a:off x="2589212" y="2057400"/>
            <a:ext cx="4648200" cy="1668964"/>
          </a:xfrm>
          <a:prstGeom prst="straightConnector1">
            <a:avLst/>
          </a:prstGeom>
          <a:ln w="25400" cap="flat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3E5197-5A52-4614-AD61-E6355A5D5D02}"/>
              </a:ext>
            </a:extLst>
          </p:cNvPr>
          <p:cNvCxnSpPr/>
          <p:nvPr/>
        </p:nvCxnSpPr>
        <p:spPr>
          <a:xfrm flipV="1">
            <a:off x="3960812" y="2506593"/>
            <a:ext cx="1600200" cy="137960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743CC7-A1F0-4D04-B65A-E6FF6846133C}"/>
              </a:ext>
            </a:extLst>
          </p:cNvPr>
          <p:cNvCxnSpPr/>
          <p:nvPr/>
        </p:nvCxnSpPr>
        <p:spPr>
          <a:xfrm>
            <a:off x="3808412" y="4038600"/>
            <a:ext cx="1752600" cy="45123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0498633-6CC7-4C4F-868A-8CB86942EC44}"/>
              </a:ext>
            </a:extLst>
          </p:cNvPr>
          <p:cNvCxnSpPr/>
          <p:nvPr/>
        </p:nvCxnSpPr>
        <p:spPr>
          <a:xfrm>
            <a:off x="3732212" y="4231833"/>
            <a:ext cx="1828800" cy="53638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E54F5B8-731A-431E-B21E-03C22F03F7C5}"/>
              </a:ext>
            </a:extLst>
          </p:cNvPr>
          <p:cNvCxnSpPr/>
          <p:nvPr/>
        </p:nvCxnSpPr>
        <p:spPr>
          <a:xfrm>
            <a:off x="3275012" y="4419600"/>
            <a:ext cx="2286000" cy="68580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8143C2-5DC0-44BE-9FB8-B38C86D2DAFC}"/>
              </a:ext>
            </a:extLst>
          </p:cNvPr>
          <p:cNvCxnSpPr/>
          <p:nvPr/>
        </p:nvCxnSpPr>
        <p:spPr>
          <a:xfrm flipV="1">
            <a:off x="1903412" y="5029200"/>
            <a:ext cx="7543800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4D3E8BA-5C5C-4EAB-88FE-215AC49E15BC}"/>
              </a:ext>
            </a:extLst>
          </p:cNvPr>
          <p:cNvCxnSpPr/>
          <p:nvPr/>
        </p:nvCxnSpPr>
        <p:spPr>
          <a:xfrm flipV="1">
            <a:off x="6170612" y="3423037"/>
            <a:ext cx="1447800" cy="2124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B52160-2098-4C82-A114-2FF3D1994712}"/>
              </a:ext>
            </a:extLst>
          </p:cNvPr>
          <p:cNvCxnSpPr/>
          <p:nvPr/>
        </p:nvCxnSpPr>
        <p:spPr>
          <a:xfrm flipH="1" flipV="1">
            <a:off x="8380412" y="4118794"/>
            <a:ext cx="990600" cy="1422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4F3F096A-7608-4659-8090-7EF8ED5B3CD2}"/>
              </a:ext>
            </a:extLst>
          </p:cNvPr>
          <p:cNvSpPr/>
          <p:nvPr/>
        </p:nvSpPr>
        <p:spPr>
          <a:xfrm>
            <a:off x="1218882" y="1686367"/>
            <a:ext cx="30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Auslesen der Daten aus den CSV-Dateien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D497A7-5B34-4946-A7C9-C8F8EB021D86}"/>
              </a:ext>
            </a:extLst>
          </p:cNvPr>
          <p:cNvSpPr/>
          <p:nvPr/>
        </p:nvSpPr>
        <p:spPr>
          <a:xfrm>
            <a:off x="1218882" y="2474298"/>
            <a:ext cx="32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Professor Korte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5C318AC-B191-4CDD-95CB-F9EA20EC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7C92A0-0362-4D94-AF32-9FD8CAA6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7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8F11BBF7-CDA5-4224-A60F-DDABEB9F7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82" y="1691640"/>
            <a:ext cx="6095238" cy="3657143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69890D1-D52E-4014-B2D4-BA1BF71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081B667-141F-4303-B41F-09EE6AEF7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56802"/>
              </p:ext>
            </p:extLst>
          </p:nvPr>
        </p:nvGraphicFramePr>
        <p:xfrm>
          <a:off x="1218882" y="3632587"/>
          <a:ext cx="3276600" cy="85725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936171">
                  <a:extLst>
                    <a:ext uri="{9D8B030D-6E8A-4147-A177-3AD203B41FA5}">
                      <a16:colId xmlns:a16="http://schemas.microsoft.com/office/drawing/2014/main" val="2340362280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394727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Raum: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1.328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396560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 err="1">
                          <a:effectLst/>
                        </a:rPr>
                        <a:t>Raumname</a:t>
                      </a:r>
                      <a:r>
                        <a:rPr lang="de-DE" sz="1100" u="none" cap="all" dirty="0">
                          <a:effectLst/>
                        </a:rPr>
                        <a:t>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Echtzeitdatenverarbeitung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7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Name: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Prof. Dr.-Ing. Rolf Hausdörfer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98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E-Mail: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rolf.hausdörfer@hs-owl.de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0718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Telefon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(05261)702-3562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7462177"/>
                  </a:ext>
                </a:extLst>
              </a:tr>
            </a:tbl>
          </a:graphicData>
        </a:graphic>
      </p:graphicFrame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37D77445-17B3-460E-B6C3-CA52B11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20705"/>
              </p:ext>
            </p:extLst>
          </p:nvPr>
        </p:nvGraphicFramePr>
        <p:xfrm>
          <a:off x="1218882" y="5497830"/>
          <a:ext cx="10354938" cy="76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51646">
                  <a:extLst>
                    <a:ext uri="{9D8B030D-6E8A-4147-A177-3AD203B41FA5}">
                      <a16:colId xmlns:a16="http://schemas.microsoft.com/office/drawing/2014/main" val="754173908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404786979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94983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beschäftigt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15.06.2018 - 15:25 Uhr: Die Abgabefrist für die Dokumentation der Projektarbeit ist am Donnerstag um 17.30. Ich möchte die Dokumentation ausgedruckt und digital zur Verfügung gestellt bekommen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12.06.2018 - 12:12 Uhr: Das Praktikum und die Vorlesung "Echtzeitsysteme" fallen diesen Freitag 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09053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A461E9-A9D5-46A8-AC1E-F05EF43C571B}"/>
              </a:ext>
            </a:extLst>
          </p:cNvPr>
          <p:cNvCxnSpPr>
            <a:cxnSpLocks/>
          </p:cNvCxnSpPr>
          <p:nvPr/>
        </p:nvCxnSpPr>
        <p:spPr>
          <a:xfrm flipV="1">
            <a:off x="2589212" y="2057400"/>
            <a:ext cx="4648200" cy="1668964"/>
          </a:xfrm>
          <a:prstGeom prst="straightConnector1">
            <a:avLst/>
          </a:prstGeom>
          <a:ln w="25400" cap="flat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3E5197-5A52-4614-AD61-E6355A5D5D02}"/>
              </a:ext>
            </a:extLst>
          </p:cNvPr>
          <p:cNvCxnSpPr>
            <a:cxnSpLocks/>
          </p:cNvCxnSpPr>
          <p:nvPr/>
        </p:nvCxnSpPr>
        <p:spPr>
          <a:xfrm flipV="1">
            <a:off x="3808412" y="2506594"/>
            <a:ext cx="1752600" cy="137960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743CC7-A1F0-4D04-B65A-E6FF6846133C}"/>
              </a:ext>
            </a:extLst>
          </p:cNvPr>
          <p:cNvCxnSpPr>
            <a:cxnSpLocks/>
          </p:cNvCxnSpPr>
          <p:nvPr/>
        </p:nvCxnSpPr>
        <p:spPr>
          <a:xfrm>
            <a:off x="3884612" y="4038600"/>
            <a:ext cx="1676400" cy="45123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0498633-6CC7-4C4F-868A-8CB86942EC44}"/>
              </a:ext>
            </a:extLst>
          </p:cNvPr>
          <p:cNvCxnSpPr>
            <a:cxnSpLocks/>
          </p:cNvCxnSpPr>
          <p:nvPr/>
        </p:nvCxnSpPr>
        <p:spPr>
          <a:xfrm>
            <a:off x="3808412" y="4267200"/>
            <a:ext cx="1752600" cy="50101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E54F5B8-731A-431E-B21E-03C22F03F7C5}"/>
              </a:ext>
            </a:extLst>
          </p:cNvPr>
          <p:cNvCxnSpPr/>
          <p:nvPr/>
        </p:nvCxnSpPr>
        <p:spPr>
          <a:xfrm>
            <a:off x="3275012" y="4419600"/>
            <a:ext cx="2286000" cy="68580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8143C2-5DC0-44BE-9FB8-B38C86D2DAFC}"/>
              </a:ext>
            </a:extLst>
          </p:cNvPr>
          <p:cNvCxnSpPr>
            <a:cxnSpLocks/>
          </p:cNvCxnSpPr>
          <p:nvPr/>
        </p:nvCxnSpPr>
        <p:spPr>
          <a:xfrm flipV="1">
            <a:off x="1990407" y="5029200"/>
            <a:ext cx="7456805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4D3E8BA-5C5C-4EAB-88FE-215AC49E15BC}"/>
              </a:ext>
            </a:extLst>
          </p:cNvPr>
          <p:cNvCxnSpPr>
            <a:cxnSpLocks/>
          </p:cNvCxnSpPr>
          <p:nvPr/>
        </p:nvCxnSpPr>
        <p:spPr>
          <a:xfrm flipV="1">
            <a:off x="6170612" y="3423037"/>
            <a:ext cx="1676400" cy="21245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B52160-2098-4C82-A114-2FF3D1994712}"/>
              </a:ext>
            </a:extLst>
          </p:cNvPr>
          <p:cNvCxnSpPr/>
          <p:nvPr/>
        </p:nvCxnSpPr>
        <p:spPr>
          <a:xfrm flipH="1" flipV="1">
            <a:off x="8380412" y="4118794"/>
            <a:ext cx="990600" cy="1422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ADA75EAF-28D6-42A7-8F22-3B10528F1020}"/>
              </a:ext>
            </a:extLst>
          </p:cNvPr>
          <p:cNvSpPr/>
          <p:nvPr/>
        </p:nvSpPr>
        <p:spPr>
          <a:xfrm>
            <a:off x="1218882" y="1686367"/>
            <a:ext cx="30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Auslesen der Daten aus den CSV-Dateien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9A84720-7C7D-4AF8-937E-B20D54E19D3B}"/>
              </a:ext>
            </a:extLst>
          </p:cNvPr>
          <p:cNvSpPr/>
          <p:nvPr/>
        </p:nvSpPr>
        <p:spPr>
          <a:xfrm>
            <a:off x="1218882" y="2474298"/>
            <a:ext cx="3961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Professor Hausdörfer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1D5B3A-A38C-48B7-A527-A76E583A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388F69-70BF-4CB7-B4FD-5B077BF9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16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74BDB7-D548-4DD5-8E2C-0E653A85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" y="3401999"/>
            <a:ext cx="1085850" cy="228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DCA970D-13F0-4208-AA55-9C821418A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82" y="5285899"/>
            <a:ext cx="14287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2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6938463-C5B0-479D-8F32-420C6121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0"/>
            <a:ext cx="10360501" cy="7366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Vielen Dank für ihre Aufmerksamkeit!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202C38-8B6E-4270-BB10-62665BFE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CA7500-623B-4FDC-8FDE-BBA64A28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17</a:t>
            </a:fld>
            <a:endParaRPr lang="de-DE" dirty="0"/>
          </a:p>
        </p:txBody>
      </p:sp>
      <p:pic>
        <p:nvPicPr>
          <p:cNvPr id="9" name="Grafik 8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7FF1095D-4019-4C2F-9F11-E0EF4F689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07" y="3325381"/>
            <a:ext cx="5388395" cy="3030972"/>
          </a:xfrm>
          <a:prstGeom prst="rect">
            <a:avLst/>
          </a:prstGeom>
        </p:spPr>
      </p:pic>
      <p:pic>
        <p:nvPicPr>
          <p:cNvPr id="11" name="Grafik 10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6EB2BA13-A80A-4CB3-A39B-CB31A4967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325380"/>
            <a:ext cx="5388395" cy="3030972"/>
          </a:xfrm>
          <a:prstGeom prst="rect">
            <a:avLst/>
          </a:prstGeom>
        </p:spPr>
      </p:pic>
      <p:pic>
        <p:nvPicPr>
          <p:cNvPr id="12" name="Inhaltsplatzhalter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A2C62EF1-06C2-4081-8DFE-F01584252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736600"/>
            <a:ext cx="4314631" cy="2588779"/>
          </a:xfrm>
          <a:prstGeom prst="rect">
            <a:avLst/>
          </a:prstGeom>
        </p:spPr>
      </p:pic>
      <p:pic>
        <p:nvPicPr>
          <p:cNvPr id="13" name="Grafik 12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9828CBA8-0825-4D1A-B0EC-FA15D8929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88" y="746125"/>
            <a:ext cx="4314631" cy="25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823AE-3BC0-437F-A771-9E4FE130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B8889-6947-47DA-B61F-E11CB8EF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ESP32 „Thing“ der Firma SparkFun</a:t>
            </a:r>
          </a:p>
          <a:p>
            <a:pPr marL="0" indent="0">
              <a:buNone/>
            </a:pPr>
            <a:r>
              <a:rPr lang="de-DE" dirty="0"/>
              <a:t>	Letzter Aufruf am: 01.07.2018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u="sng" dirty="0">
                <a:hlinkClick r:id="rId2"/>
              </a:rPr>
              <a:t>ESP32</a:t>
            </a:r>
            <a:endParaRPr lang="de-DE" dirty="0"/>
          </a:p>
          <a:p>
            <a:r>
              <a:rPr lang="de-DE" dirty="0"/>
              <a:t>E-Paper Display der Firma Waveshare</a:t>
            </a:r>
          </a:p>
          <a:p>
            <a:pPr marL="0" indent="0">
              <a:buNone/>
            </a:pPr>
            <a:r>
              <a:rPr lang="de-DE" dirty="0"/>
              <a:t>	Letzter Aufruf am: 01.07.2018)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u="sng" dirty="0">
                <a:hlinkClick r:id="rId3"/>
              </a:rPr>
              <a:t>7.5inch e-Paper HAT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A337B1-EF4B-4347-B2CA-AFE8E498F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1F2633-9D80-4296-BEF6-074E7608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378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Inhalt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Aufgabenstellung/Projektbeschreibung</a:t>
            </a:r>
          </a:p>
          <a:p>
            <a:r>
              <a:rPr lang="de-DE" dirty="0"/>
              <a:t>Projektressourcen</a:t>
            </a:r>
          </a:p>
          <a:p>
            <a:pPr lvl="1"/>
            <a:r>
              <a:rPr lang="de-DE" dirty="0"/>
              <a:t>ESP32 „Thing“</a:t>
            </a:r>
          </a:p>
          <a:p>
            <a:pPr lvl="1"/>
            <a:r>
              <a:rPr lang="de-DE" dirty="0"/>
              <a:t>Waveshare E-Paper Display</a:t>
            </a:r>
          </a:p>
          <a:p>
            <a:r>
              <a:rPr lang="de-DE" dirty="0"/>
              <a:t>Backlogverwaltung über Google Sheets</a:t>
            </a:r>
          </a:p>
          <a:p>
            <a:r>
              <a:rPr lang="de-DE" dirty="0"/>
              <a:t>Anzeige über PHP-Skripte</a:t>
            </a:r>
          </a:p>
          <a:p>
            <a:r>
              <a:rPr lang="de-DE" dirty="0"/>
              <a:t>Entwurf und Implementierung des Anzeigeskripts</a:t>
            </a:r>
          </a:p>
          <a:p>
            <a:r>
              <a:rPr lang="de-DE" dirty="0"/>
              <a:t>Ausblick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70F768-7AA3-4D3A-AEF1-17533F7A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9CDDEB-3CB8-4173-8E59-0143041A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42938AE-3F33-4B49-B732-6B1BBBB8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Aufgabenstellung/Projektbeschreibung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9CA6DE3-05EE-4CA8-9A75-F8E901DE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906ED3C-1D58-4C7D-B1BA-AD732A346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18883" y="2717800"/>
            <a:ext cx="5078413" cy="2752555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F08E3DA-F9A3-474E-9929-3B6D295A7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Unsere Ziele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E6843490-CE3B-4675-844D-D67C6300F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Türschild basierend auf der Vorlage</a:t>
            </a:r>
          </a:p>
          <a:p>
            <a:r>
              <a:rPr lang="de-DE" dirty="0"/>
              <a:t>Dynamische Änderung des Anzeigetextes und eines Anwesenheitsstatus</a:t>
            </a:r>
          </a:p>
          <a:p>
            <a:r>
              <a:rPr lang="de-DE" dirty="0"/>
              <a:t>Anzeige von Professor spezifischen Informationen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AF0CFF7-0C04-4D87-AFAE-21ECD98D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5B1EC4-6E9A-49B9-BEBD-BFBEE19A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07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BC559F-03D8-4047-A3D5-D63C76F4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546C72-5C93-40BB-8C2B-A3E10A6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ESP32 „Thing“</a:t>
            </a:r>
          </a:p>
          <a:p>
            <a:r>
              <a:rPr lang="de-DE" dirty="0"/>
              <a:t>Hersteller: SparkFun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A6FE19-6825-4765-8999-E3B2EA60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7.5inch e-Paper HAT</a:t>
            </a:r>
          </a:p>
          <a:p>
            <a:r>
              <a:rPr lang="de-DE" dirty="0"/>
              <a:t>Hersteller: Waveshare</a:t>
            </a:r>
          </a:p>
        </p:txBody>
      </p:sp>
      <p:pic>
        <p:nvPicPr>
          <p:cNvPr id="8" name="Grafik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4891513-39F7-4BB4-A71C-68C47065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820671"/>
            <a:ext cx="3351529" cy="3351529"/>
          </a:xfrm>
          <a:prstGeom prst="rect">
            <a:avLst/>
          </a:prstGeom>
        </p:spPr>
      </p:pic>
      <p:pic>
        <p:nvPicPr>
          <p:cNvPr id="10" name="Grafik 9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B79553F3-BCB1-4C6F-A976-B9C864FF0D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047921"/>
            <a:ext cx="3124279" cy="312427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3B83DDE-8B3C-498C-8FF4-EA09B75C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4DB103-E4FD-4FAC-8096-35C5DD4E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89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BC559F-03D8-4047-A3D5-D63C76F4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546C72-5C93-40BB-8C2B-A3E10A6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ESP32 „Thing“</a:t>
            </a:r>
          </a:p>
          <a:p>
            <a:r>
              <a:rPr lang="de-DE" dirty="0"/>
              <a:t>Hersteller: SparkFun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A6FE19-6825-4765-8999-E3B2EA60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802.11 BGN WiFi Transceiver</a:t>
            </a:r>
          </a:p>
          <a:p>
            <a:r>
              <a:rPr lang="de-DE" dirty="0" err="1"/>
              <a:t>LiPo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Charger</a:t>
            </a:r>
          </a:p>
          <a:p>
            <a:r>
              <a:rPr lang="de-DE" dirty="0"/>
              <a:t>Deep Sleep-Modus</a:t>
            </a:r>
          </a:p>
          <a:p>
            <a:pPr lvl="1"/>
            <a:r>
              <a:rPr lang="de-DE" dirty="0"/>
              <a:t>2.5µA</a:t>
            </a:r>
          </a:p>
          <a:p>
            <a:r>
              <a:rPr lang="de-DE" dirty="0"/>
              <a:t>520kB interner SRAM</a:t>
            </a:r>
          </a:p>
        </p:txBody>
      </p:sp>
      <p:pic>
        <p:nvPicPr>
          <p:cNvPr id="8" name="Grafik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4891513-39F7-4BB4-A71C-68C47065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820671"/>
            <a:ext cx="3351529" cy="335152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970516-2DB4-482A-B60C-466E7DA9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AD9D88-5F39-4785-A542-26B2FA53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5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BC559F-03D8-4047-A3D5-D63C76F4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546C72-5C93-40BB-8C2B-A3E10A6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Microencapsulated</a:t>
            </a:r>
            <a:r>
              <a:rPr lang="de-DE" dirty="0"/>
              <a:t> </a:t>
            </a:r>
            <a:r>
              <a:rPr lang="de-DE" dirty="0" err="1"/>
              <a:t>Electrophoretic</a:t>
            </a:r>
            <a:r>
              <a:rPr lang="de-DE" dirty="0"/>
              <a:t> Display</a:t>
            </a:r>
          </a:p>
          <a:p>
            <a:r>
              <a:rPr lang="de-DE" dirty="0"/>
              <a:t>Stromsparend</a:t>
            </a:r>
          </a:p>
          <a:p>
            <a:r>
              <a:rPr lang="de-DE" dirty="0"/>
              <a:t>Unterstützt Schwarz-Weiße Anzeige sowie Schwarz-Weiß-Rote Anzeige</a:t>
            </a:r>
          </a:p>
          <a:p>
            <a:pPr lvl="1"/>
            <a:r>
              <a:rPr lang="de-DE" dirty="0"/>
              <a:t>„Rot“ ist in unserem Fall „Gelb“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A6FE19-6825-4765-8999-E3B2EA60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7.5inch e-Paper HAT</a:t>
            </a:r>
          </a:p>
          <a:p>
            <a:r>
              <a:rPr lang="de-DE" dirty="0"/>
              <a:t>Hersteller: Waveshare</a:t>
            </a:r>
          </a:p>
        </p:txBody>
      </p:sp>
      <p:pic>
        <p:nvPicPr>
          <p:cNvPr id="10" name="Grafik 9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B79553F3-BCB1-4C6F-A976-B9C864FF0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047921"/>
            <a:ext cx="3124279" cy="312427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F846C5-9890-4E6D-8B58-06FC32060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ED261-7236-4D89-8E1F-DDE644EE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001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90645E55-D09D-45C1-84DE-EF32E4AF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15434"/>
            <a:ext cx="4140412" cy="1524766"/>
          </a:xfrm>
        </p:spPr>
        <p:txBody>
          <a:bodyPr>
            <a:normAutofit/>
          </a:bodyPr>
          <a:lstStyle/>
          <a:p>
            <a:r>
              <a:rPr lang="de-DE" dirty="0"/>
              <a:t>Backlogverwaltung über Google Sheets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2C84D-49F1-4988-B3D7-026F2353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4241800"/>
            <a:ext cx="4140412" cy="193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Cloudbasiert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Sehr übersichtlich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Teilweise Automatisiert</a:t>
            </a:r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05AB6377-817F-422C-B15D-45192293D3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r="564"/>
          <a:stretch>
            <a:fillRect/>
          </a:stretch>
        </p:blipFill>
        <p:spPr>
          <a:xfrm>
            <a:off x="5484813" y="304800"/>
            <a:ext cx="6094412" cy="5867400"/>
          </a:xfr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FA7A7F-2013-4B3D-A8DE-8CEDB431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304799"/>
            <a:ext cx="4140412" cy="2792445"/>
          </a:xfrm>
          <a:prstGeom prst="rect">
            <a:avLst/>
          </a:prstGeom>
        </p:spPr>
      </p:pic>
      <p:pic>
        <p:nvPicPr>
          <p:cNvPr id="26" name="Grafik 2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B019A86-A87A-4D40-98AE-FD7CD911A3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9" y="1219200"/>
            <a:ext cx="4134225" cy="1524766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8B6F91A2-C530-4465-8605-740B9DD72B50}"/>
              </a:ext>
            </a:extLst>
          </p:cNvPr>
          <p:cNvSpPr/>
          <p:nvPr/>
        </p:nvSpPr>
        <p:spPr>
          <a:xfrm>
            <a:off x="9523412" y="3097244"/>
            <a:ext cx="1984248" cy="960120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A50C7C3-3CA2-42FC-8697-2155AD212F84}"/>
              </a:ext>
            </a:extLst>
          </p:cNvPr>
          <p:cNvSpPr/>
          <p:nvPr/>
        </p:nvSpPr>
        <p:spPr>
          <a:xfrm>
            <a:off x="1150676" y="1220960"/>
            <a:ext cx="4134225" cy="1523005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7F05BC9-6FDD-4750-8361-613C19A09C5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5284901" y="1982463"/>
            <a:ext cx="4238511" cy="15948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6BA753-F11D-4434-B0CE-9DFEBBF7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71B0A6-0C10-4EF3-93CE-ECBBD9D1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46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Index.php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2971800" cy="2209800"/>
          </a:xfrm>
        </p:spPr>
        <p:txBody>
          <a:bodyPr/>
          <a:lstStyle/>
          <a:p>
            <a:r>
              <a:rPr lang="de-DE" dirty="0"/>
              <a:t>Einlesen der Parameter: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displayType</a:t>
            </a:r>
            <a:endParaRPr lang="de-DE" dirty="0"/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hasRed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scale</a:t>
            </a:r>
            <a:r>
              <a:rPr lang="de-DE" dirty="0"/>
              <a:t> (nicht benutzt)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$</a:t>
            </a:r>
            <a:r>
              <a:rPr lang="de-DE" dirty="0" err="1"/>
              <a:t>professor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B543398-E6DF-409A-8A99-F9383AD6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32E211-6EA7-42DA-9A9C-48F32B87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8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567921-A69D-45A4-8D87-912B4699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28" y="106484"/>
            <a:ext cx="7703548" cy="60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965B0B7-DB45-478F-B361-9A803010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46538"/>
            <a:ext cx="4062942" cy="546100"/>
          </a:xfrm>
        </p:spPr>
        <p:txBody>
          <a:bodyPr>
            <a:normAutofit/>
          </a:bodyPr>
          <a:lstStyle/>
          <a:p>
            <a:r>
              <a:rPr lang="de-DE" dirty="0"/>
              <a:t>Index.php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E60B0BB-1007-4BD8-BDE7-66E32B36A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7424" y="914400"/>
            <a:ext cx="2971800" cy="3657600"/>
          </a:xfrm>
        </p:spPr>
        <p:txBody>
          <a:bodyPr>
            <a:normAutofit/>
          </a:bodyPr>
          <a:lstStyle/>
          <a:p>
            <a:r>
              <a:rPr lang="de-DE" dirty="0"/>
              <a:t>Bildressource erstellen und beschreiben: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Bildressource $im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de-DE" dirty="0"/>
              <a:t>So groß wie der benutzte Bildschirm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de-DE" dirty="0"/>
              <a:t>Weißer Hintergrund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include</a:t>
            </a:r>
            <a:r>
              <a:rPr lang="de-DE" dirty="0"/>
              <a:t>“ führt das ausgewählte Anzeigeskript aus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9E20EF-CCB4-49F0-A8D0-F5969CE0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Projektarbeit "Drahtloses Türschild mit E-Paper Display"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893CEA-A73D-4B7F-85A1-611D927C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de-DE" smtClean="0"/>
              <a:t>9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828A9F-9155-465C-991E-A4923B95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701000"/>
            <a:ext cx="5562600" cy="5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2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Benutzerdefiniert 2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E98915"/>
      </a:accent1>
      <a:accent2>
        <a:srgbClr val="009999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Drei Schaltkreise (Breitbild)</Template>
  <TotalTime>0</TotalTime>
  <Words>927</Words>
  <Application>Microsoft Office PowerPoint</Application>
  <PresentationFormat>Benutzerdefiniert</PresentationFormat>
  <Paragraphs>244</Paragraphs>
  <Slides>18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Technologie 16:9</vt:lpstr>
      <vt:lpstr>Projektarbeit Sommersemester 2018</vt:lpstr>
      <vt:lpstr>Inhalt</vt:lpstr>
      <vt:lpstr>Aufgabenstellung/Projektbeschreibung</vt:lpstr>
      <vt:lpstr>Projektressourcen</vt:lpstr>
      <vt:lpstr>Projektressourcen</vt:lpstr>
      <vt:lpstr>Projektressourcen</vt:lpstr>
      <vt:lpstr>Backlogverwaltung über Google Sheets</vt:lpstr>
      <vt:lpstr>Index.php</vt:lpstr>
      <vt:lpstr>Index.php</vt:lpstr>
      <vt:lpstr>Index.php</vt:lpstr>
      <vt:lpstr>Anzeigeskript</vt:lpstr>
      <vt:lpstr>Anzeigeskript</vt:lpstr>
      <vt:lpstr>Anzeigeskript</vt:lpstr>
      <vt:lpstr>Anzeigeskript</vt:lpstr>
      <vt:lpstr>Ausblick</vt:lpstr>
      <vt:lpstr>Ausblick</vt:lpstr>
      <vt:lpstr>Vielen Dank für ihre Aufmerksamkeit!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Projektarbeit Sommersemester 2018</dc:title>
  <dc:creator>Niclas Muss</dc:creator>
  <cp:lastModifiedBy>Niclas Muss</cp:lastModifiedBy>
  <cp:revision>45</cp:revision>
  <dcterms:created xsi:type="dcterms:W3CDTF">2018-06-30T13:43:52Z</dcterms:created>
  <dcterms:modified xsi:type="dcterms:W3CDTF">2018-07-04T19:27:14Z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